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59" r:id="rId5"/>
    <p:sldId id="261" r:id="rId6"/>
    <p:sldId id="262" r:id="rId7"/>
    <p:sldId id="263" r:id="rId8"/>
    <p:sldId id="264" r:id="rId9"/>
    <p:sldId id="267" r:id="rId10"/>
    <p:sldId id="266" r:id="rId11"/>
    <p:sldId id="268" r:id="rId12"/>
    <p:sldId id="258" r:id="rId13"/>
    <p:sldId id="269" r:id="rId14"/>
    <p:sldId id="272" r:id="rId15"/>
    <p:sldId id="273" r:id="rId16"/>
    <p:sldId id="274" r:id="rId17"/>
    <p:sldId id="271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81B"/>
    <a:srgbClr val="E95C45"/>
    <a:srgbClr val="EC7D6A"/>
    <a:srgbClr val="FF0000"/>
    <a:srgbClr val="711B0D"/>
    <a:srgbClr val="A52813"/>
    <a:srgbClr val="4B1209"/>
    <a:srgbClr val="E85840"/>
    <a:srgbClr val="EE8E7E"/>
    <a:srgbClr val="F5BE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&#1052;&#1077;&#1090;&#1086;&#1076;.&#1086;&#1090;&#1076;&#1077;&#1083;\&#1052;&#1086;&#1080;%20&#1076;&#1086;&#1082;&#1091;&#1084;&#1077;&#1085;&#1090;&#1099;\&#1088;&#1072;&#1073;&#1086;&#1095;&#1080;&#1077;%20&#1076;&#1086;&#1082;&#1091;&#1084;&#1077;&#1085;&#1090;&#1099;\&#1050;&#1086;&#1089;&#1090;&#1088;&#1086;&#1074;&#1072;\&#1054;&#1090;&#1095;&#1077;&#1090;&#1099;\&#1088;&#1072;&#1089;&#1095;&#1077;&#1090;&#1099;.&#1087;&#1072;&#1089;&#1087;&#1086;&#1088;&#1090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Массовая работа</a:t>
            </a:r>
          </a:p>
        </c:rich>
      </c:tx>
      <c:layout>
        <c:manualLayout>
          <c:xMode val="edge"/>
          <c:yMode val="edge"/>
          <c:x val="0.57051360764983228"/>
          <c:y val="3.02141753369394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787016354907934"/>
          <c:y val="0.12779171722622451"/>
          <c:w val="0.73104462564588335"/>
          <c:h val="0.7916313771774276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Лист6!$C$9:$C$16</c:f>
              <c:strCache>
                <c:ptCount val="8"/>
                <c:pt idx="0">
                  <c:v>всего</c:v>
                </c:pt>
                <c:pt idx="1">
                  <c:v>для детей</c:v>
                </c:pt>
                <c:pt idx="2">
                  <c:v>кн. выставки</c:v>
                </c:pt>
                <c:pt idx="3">
                  <c:v>обзоры</c:v>
                </c:pt>
                <c:pt idx="4">
                  <c:v>беседы</c:v>
                </c:pt>
                <c:pt idx="5">
                  <c:v>комплексные</c:v>
                </c:pt>
                <c:pt idx="6">
                  <c:v>игровые</c:v>
                </c:pt>
                <c:pt idx="7">
                  <c:v>др. формы</c:v>
                </c:pt>
              </c:strCache>
            </c:strRef>
          </c:cat>
          <c:val>
            <c:numRef>
              <c:f>Лист6!$D$9:$D$16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11B0D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E3381B"/>
              </a:solidFill>
              <a:ln>
                <a:solidFill>
                  <a:srgbClr val="FF00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E95C45"/>
              </a:solidFill>
              <a:ln>
                <a:solidFill>
                  <a:srgbClr val="FF000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EC7D6A"/>
              </a:solidFill>
              <a:ln>
                <a:solidFill>
                  <a:srgbClr val="FF0000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F5BEB5"/>
              </a:solidFill>
              <a:ln>
                <a:solidFill>
                  <a:srgbClr val="FF0000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Лист6!$C$9:$C$16</c:f>
              <c:strCache>
                <c:ptCount val="8"/>
                <c:pt idx="0">
                  <c:v>всего</c:v>
                </c:pt>
                <c:pt idx="1">
                  <c:v>для детей</c:v>
                </c:pt>
                <c:pt idx="2">
                  <c:v>кн. выставки</c:v>
                </c:pt>
                <c:pt idx="3">
                  <c:v>обзоры</c:v>
                </c:pt>
                <c:pt idx="4">
                  <c:v>беседы</c:v>
                </c:pt>
                <c:pt idx="5">
                  <c:v>комплексные</c:v>
                </c:pt>
                <c:pt idx="6">
                  <c:v>игровые</c:v>
                </c:pt>
                <c:pt idx="7">
                  <c:v>др. формы</c:v>
                </c:pt>
              </c:strCache>
            </c:strRef>
          </c:cat>
          <c:val>
            <c:numRef>
              <c:f>Лист6!$E$9:$E$16</c:f>
              <c:numCache>
                <c:formatCode>General</c:formatCode>
                <c:ptCount val="8"/>
                <c:pt idx="0">
                  <c:v>3418</c:v>
                </c:pt>
                <c:pt idx="1">
                  <c:v>1916</c:v>
                </c:pt>
                <c:pt idx="2">
                  <c:v>1223</c:v>
                </c:pt>
                <c:pt idx="3">
                  <c:v>450</c:v>
                </c:pt>
                <c:pt idx="4">
                  <c:v>316</c:v>
                </c:pt>
                <c:pt idx="5">
                  <c:v>313</c:v>
                </c:pt>
                <c:pt idx="6">
                  <c:v>489</c:v>
                </c:pt>
                <c:pt idx="7">
                  <c:v>330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962048"/>
        <c:axId val="78963840"/>
      </c:barChart>
      <c:catAx>
        <c:axId val="78962048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crossAx val="78963840"/>
        <c:crosses val="autoZero"/>
        <c:auto val="1"/>
        <c:lblAlgn val="ctr"/>
        <c:lblOffset val="100"/>
        <c:noMultiLvlLbl val="0"/>
      </c:catAx>
      <c:valAx>
        <c:axId val="7896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962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0.88198</cdr:x>
      <cdr:y>0.03585</cdr:y>
    </cdr:from>
    <cdr:to>
      <cdr:x>0.95669</cdr:x>
      <cdr:y>0.09912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56784" y="192105"/>
          <a:ext cx="597735" cy="338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Arial Narrow" pitchFamily="34" charset="0"/>
            </a:rPr>
            <a:t>2010г</a:t>
          </a:r>
          <a:r>
            <a:rPr lang="ru-RU" sz="1400" b="1" dirty="0" smtClean="0">
              <a:latin typeface="Arial Narrow" pitchFamily="34" charset="0"/>
            </a:rPr>
            <a:t>.</a:t>
          </a:r>
          <a:endParaRPr lang="ru-RU" sz="1400" b="1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0.38252</cdr:x>
      <cdr:y>0.23377</cdr:y>
    </cdr:from>
    <cdr:to>
      <cdr:x>0.46147</cdr:x>
      <cdr:y>0.31169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40074" y="1296144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14,3%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0.33733</cdr:x>
      <cdr:y>0.33766</cdr:y>
    </cdr:from>
    <cdr:to>
      <cdr:x>0.42771</cdr:x>
      <cdr:y>0.39463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69086" y="1872208"/>
          <a:ext cx="741975" cy="315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9,1%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0.34821</cdr:x>
      <cdr:y>0.42667</cdr:y>
    </cdr:from>
    <cdr:to>
      <cdr:x>0.4386</cdr:x>
      <cdr:y>0.49351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58425" y="2365721"/>
          <a:ext cx="741975" cy="370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9,2%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0.51754</cdr:x>
      <cdr:y>0.62338</cdr:y>
    </cdr:from>
    <cdr:to>
      <cdr:x>0.61356</cdr:x>
      <cdr:y>0.69836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48472" y="3456384"/>
          <a:ext cx="788195" cy="4157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35,8%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0.35174</cdr:x>
      <cdr:y>0.53247</cdr:y>
    </cdr:from>
    <cdr:to>
      <cdr:x>0.45074</cdr:x>
      <cdr:y>0.59723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87441" y="2952328"/>
          <a:ext cx="812685" cy="359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13,5%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0.64035</cdr:x>
      <cdr:y>0.72727</cdr:y>
    </cdr:from>
    <cdr:to>
      <cdr:x>0.7251</cdr:x>
      <cdr:y>0.78649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56584" y="4032448"/>
          <a:ext cx="695672" cy="3283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56%</a:t>
          </a:r>
          <a:endParaRPr lang="ru-RU" sz="16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5%D0%BE%D0%B1%D0%B1%D0%B8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B%D0%B5%D1%88%D0%BC%D0%BE%D0%B1" TargetMode="External"/><Relationship Id="rId5" Type="http://schemas.openxmlformats.org/officeDocument/2006/relationships/hyperlink" Target="http://ru.wikipedia.org/wiki/%D0%A1%D0%BE%D1%86%D0%B8%D0%B0%D0%BB%D1%8C%D0%BD%D0%B0%D1%8F_%D1%81%D0%B5%D1%82%D1%8C_(%D0%98%D0%BD%D1%82%D0%B5%D1%80%D0%BD%D0%B5%D1%82)" TargetMode="External"/><Relationship Id="rId4" Type="http://schemas.openxmlformats.org/officeDocument/2006/relationships/hyperlink" Target="http://ru.wikipedia.org/wiki/%D0%9E%D0%B1%D1%89%D0%B5%D1%81%D1%82%D0%B2%D0%B5%D0%BD%D0%BD%D0%BE%D0%B5_%D0%B4%D0%B2%D0%B8%D0%B6%D0%B5%D0%BD%D0%B8%D0%B5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43042" y="428604"/>
            <a:ext cx="66591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Arial Narrow" pitchFamily="34" charset="0"/>
              </a:rPr>
              <a:t>Муниципальное учреждение культуры</a:t>
            </a:r>
          </a:p>
          <a:p>
            <a:pPr algn="ctr"/>
            <a:r>
              <a:rPr lang="ru-RU" sz="2400" dirty="0" smtClean="0">
                <a:latin typeface="Arial Narrow" pitchFamily="34" charset="0"/>
              </a:rPr>
              <a:t>Централизованная библиотечная система г. Рыбинска</a:t>
            </a:r>
          </a:p>
          <a:p>
            <a:pPr algn="ctr"/>
            <a:r>
              <a:rPr lang="ru-RU" sz="2400" dirty="0" smtClean="0">
                <a:latin typeface="Arial Narrow" pitchFamily="34" charset="0"/>
              </a:rPr>
              <a:t>Центральная городская библиотека им. Ф. Энгельса</a:t>
            </a:r>
          </a:p>
          <a:p>
            <a:pPr algn="ctr"/>
            <a:r>
              <a:rPr lang="ru-RU" sz="2400" dirty="0" smtClean="0">
                <a:latin typeface="Arial Narrow" pitchFamily="34" charset="0"/>
              </a:rPr>
              <a:t>Методический отдел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5816" y="2643182"/>
            <a:ext cx="42066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</a:rPr>
              <a:t>Массовая работа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</a:rPr>
              <a:t>в современной библиотеке</a:t>
            </a:r>
            <a:endParaRPr lang="ru-RU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564357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2011г.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02558" y="4286256"/>
            <a:ext cx="152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 Narrow" pitchFamily="34" charset="0"/>
              </a:rPr>
              <a:t>Консультация</a:t>
            </a:r>
            <a:endParaRPr lang="ru-RU" b="1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229600" cy="4500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Arial Narrow" pitchFamily="34" charset="0"/>
              </a:rPr>
              <a:t>Основная цель проекта «Летний читальный зал»</a:t>
            </a:r>
            <a:r>
              <a:rPr lang="ru-RU" sz="1800" dirty="0" smtClean="0">
                <a:latin typeface="Arial Narrow" pitchFamily="34" charset="0"/>
              </a:rPr>
              <a:t> – </a:t>
            </a:r>
          </a:p>
          <a:p>
            <a:pPr marL="0" indent="0">
              <a:buNone/>
            </a:pPr>
            <a:r>
              <a:rPr lang="ru-RU" sz="1800" dirty="0" smtClean="0">
                <a:latin typeface="Arial Narrow" pitchFamily="34" charset="0"/>
              </a:rPr>
              <a:t>продвижение общественного интереса к книге и чтению, </a:t>
            </a:r>
          </a:p>
          <a:p>
            <a:pPr>
              <a:buNone/>
            </a:pPr>
            <a:r>
              <a:rPr lang="ru-RU" sz="1800" dirty="0" smtClean="0">
                <a:latin typeface="Arial Narrow" pitchFamily="34" charset="0"/>
              </a:rPr>
              <a:t>приобщение к чтению детей и молодежи.</a:t>
            </a:r>
          </a:p>
          <a:p>
            <a:pPr marL="0" indent="0">
              <a:buNone/>
            </a:pPr>
            <a:endParaRPr lang="ru-RU" sz="10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1800" u="sng" dirty="0" smtClean="0">
                <a:latin typeface="Arial Narrow" pitchFamily="34" charset="0"/>
              </a:rPr>
              <a:t>Как сделать так, чтобы летом им было интересно с книгой?</a:t>
            </a:r>
            <a:r>
              <a:rPr lang="ru-RU" sz="1800" dirty="0" smtClean="0">
                <a:latin typeface="Arial Narrow" pitchFamily="34" charset="0"/>
              </a:rPr>
              <a:t> </a:t>
            </a:r>
          </a:p>
          <a:p>
            <a:r>
              <a:rPr lang="ru-RU" sz="1800" dirty="0" smtClean="0">
                <a:latin typeface="Arial Narrow" pitchFamily="34" charset="0"/>
              </a:rPr>
              <a:t>На решение этих вопросов  направлен проект</a:t>
            </a:r>
          </a:p>
          <a:p>
            <a:pPr>
              <a:buNone/>
            </a:pPr>
            <a:r>
              <a:rPr lang="ru-RU" sz="1800" dirty="0" smtClean="0">
                <a:latin typeface="Arial Narrow" pitchFamily="34" charset="0"/>
              </a:rPr>
              <a:t>«Летний читальный зал», который разворачивается у крыльца библиотеки, в местах</a:t>
            </a:r>
          </a:p>
          <a:p>
            <a:pPr>
              <a:buNone/>
            </a:pPr>
            <a:r>
              <a:rPr lang="ru-RU" sz="1800" dirty="0" smtClean="0">
                <a:latin typeface="Arial Narrow" pitchFamily="34" charset="0"/>
              </a:rPr>
              <a:t>летнего отдыха горожан: в парке, на бульваре, набережной.</a:t>
            </a:r>
          </a:p>
          <a:p>
            <a:pPr>
              <a:buNone/>
            </a:pPr>
            <a:endParaRPr lang="ru-RU" sz="1500" dirty="0" smtClean="0">
              <a:latin typeface="Arial Narrow" pitchFamily="34" charset="0"/>
            </a:endParaRPr>
          </a:p>
          <a:p>
            <a:pPr>
              <a:buNone/>
            </a:pPr>
            <a:r>
              <a:rPr lang="ru-RU" sz="1800" u="sng" dirty="0" smtClean="0">
                <a:latin typeface="Arial Narrow" pitchFamily="34" charset="0"/>
              </a:rPr>
              <a:t>Любой прохожий без правил и условностей может стать читателем. </a:t>
            </a:r>
          </a:p>
          <a:p>
            <a:pPr marL="531813" indent="-531813">
              <a:buNone/>
            </a:pPr>
            <a:r>
              <a:rPr lang="ru-RU" sz="1800" dirty="0" smtClean="0">
                <a:latin typeface="Arial Narrow" pitchFamily="34" charset="0"/>
              </a:rPr>
              <a:t>Читателю предлагается свежая пресса,  выставки книг и брошюр по   актуальным темам,</a:t>
            </a:r>
          </a:p>
          <a:p>
            <a:pPr marL="531813" indent="-531813">
              <a:buNone/>
            </a:pPr>
            <a:r>
              <a:rPr lang="ru-RU" sz="1800" dirty="0" smtClean="0">
                <a:latin typeface="Arial Narrow" pitchFamily="34" charset="0"/>
              </a:rPr>
              <a:t>новые поступления в библиотеки, неувядающую классику.</a:t>
            </a:r>
          </a:p>
          <a:p>
            <a:pPr>
              <a:buNone/>
            </a:pPr>
            <a:endParaRPr lang="ru-RU" sz="1800" b="1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428604"/>
            <a:ext cx="3751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</a:rPr>
              <a:t>Инновационные </a:t>
            </a:r>
            <a:r>
              <a:rPr lang="ru-RU" sz="2200" b="1" dirty="0" smtClean="0">
                <a:solidFill>
                  <a:srgbClr val="FF0000"/>
                </a:solidFill>
                <a:latin typeface="Arial Narrow" pitchFamily="34" charset="0"/>
              </a:rPr>
              <a:t>формы</a:t>
            </a:r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</a:rPr>
              <a:t> работы:</a:t>
            </a:r>
            <a:endParaRPr lang="ru-RU" sz="2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343" y="1024347"/>
            <a:ext cx="4115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Arial Narrow" pitchFamily="34" charset="0"/>
              </a:rPr>
              <a:t>Читальный зал под открытым небом</a:t>
            </a:r>
            <a:endParaRPr lang="ru-RU" sz="2000" b="1" u="sng" dirty="0">
              <a:latin typeface="Arial Narrow" pitchFamily="34" charset="0"/>
            </a:endParaRPr>
          </a:p>
        </p:txBody>
      </p:sp>
      <p:pic>
        <p:nvPicPr>
          <p:cNvPr id="5" name="Рисунок 4" descr="букккроссин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271241"/>
            <a:ext cx="2222181" cy="31152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122413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u="sng" dirty="0" smtClean="0">
                <a:solidFill>
                  <a:schemeClr val="tx1"/>
                </a:solidFill>
                <a:latin typeface="Arial Narrow" pitchFamily="34" charset="0"/>
              </a:rPr>
              <a:t>Буккроссинг -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hlinkClick r:id="rId2" tooltip="Английский язык"/>
              </a:rPr>
              <a:t>англ.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  </a:t>
            </a:r>
            <a:r>
              <a:rPr lang="ru-RU" sz="2000" b="1" i="1" dirty="0" smtClean="0">
                <a:solidFill>
                  <a:schemeClr val="tx1"/>
                </a:solidFill>
                <a:latin typeface="Arial Narrow" pitchFamily="34" charset="0"/>
              </a:rPr>
              <a:t>bookcrossing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, иногда  «книговорот») — 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hlinkClick r:id="rId3" tooltip="Хобби"/>
              </a:rPr>
              <a:t>хобби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 и 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hlinkClick r:id="rId4" tooltip="Общественное движение"/>
              </a:rPr>
              <a:t>общественное движение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, действующее по принципу 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hlinkClick r:id="rId5" tooltip="Социальная сеть (Интернет)"/>
              </a:rPr>
              <a:t>социальных сетей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 и близкое к 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hlinkClick r:id="rId6" tooltip="Флешмоб"/>
              </a:rPr>
              <a:t>флешмобу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Дословно с английского (flashmob: флэшмоб переводится как «вспышка толпы» или «</a:t>
            </a:r>
            <a:r>
              <a:rPr lang="ru-RU" sz="2000" b="1" dirty="0" err="1" smtClean="0">
                <a:solidFill>
                  <a:schemeClr val="tx1"/>
                </a:solidFill>
                <a:latin typeface="Arial Narrow" pitchFamily="34" charset="0"/>
              </a:rPr>
              <a:t>мгновеннаятолпа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»).</a:t>
            </a:r>
            <a:r>
              <a:rPr lang="ru-RU" sz="2200" b="1" u="sng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ru-RU" sz="2000" b="1" u="sng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7467600" cy="47377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Arial Narrow" pitchFamily="34" charset="0"/>
              </a:rPr>
              <a:t>Процесс </a:t>
            </a:r>
            <a:r>
              <a:rPr lang="ru-RU" sz="1800" dirty="0" err="1" smtClean="0">
                <a:latin typeface="Arial Narrow" pitchFamily="34" charset="0"/>
              </a:rPr>
              <a:t>буккроссинга</a:t>
            </a:r>
            <a:r>
              <a:rPr lang="ru-RU" sz="1800" dirty="0" smtClean="0">
                <a:latin typeface="Arial Narrow" pitchFamily="34" charset="0"/>
              </a:rPr>
              <a:t> выглядит так: зарегистрировав себя и присвоив книге специальный номер вы оставляете ее в заранее обдуманном месте [кафе, парке, вокзале, автобусе и т.д.], где любой человек может взять и прочитать ее.</a:t>
            </a:r>
          </a:p>
          <a:p>
            <a:pPr marL="0" indent="0" algn="just">
              <a:buNone/>
            </a:pPr>
            <a:endParaRPr lang="ru-RU" sz="1800" dirty="0" smtClean="0">
              <a:latin typeface="Arial Narrow" pitchFamily="34" charset="0"/>
            </a:endParaRPr>
          </a:p>
          <a:p>
            <a:pPr algn="just"/>
            <a:r>
              <a:rPr lang="ru-RU" sz="1800" dirty="0" smtClean="0">
                <a:latin typeface="Arial Narrow" pitchFamily="34" charset="0"/>
              </a:rPr>
              <a:t>Таким образом мы "освобождаем" книги, спасаем от стояния на полке. Бывший же обладатель книги, будет всегда знать о перемещении своего "питомца", получая </a:t>
            </a:r>
            <a:r>
              <a:rPr lang="ru-RU" sz="1800" dirty="0" err="1" smtClean="0">
                <a:latin typeface="Arial Narrow" pitchFamily="34" charset="0"/>
              </a:rPr>
              <a:t>e-mail</a:t>
            </a:r>
            <a:r>
              <a:rPr lang="ru-RU" sz="1800" dirty="0" smtClean="0">
                <a:latin typeface="Arial Narrow" pitchFamily="34" charset="0"/>
              </a:rPr>
              <a:t> о том, в чьи руки она попала, и как она там очутилась. </a:t>
            </a:r>
          </a:p>
          <a:p>
            <a:pPr algn="just"/>
            <a:r>
              <a:rPr lang="ru-RU" sz="1800" dirty="0" smtClean="0">
                <a:latin typeface="Arial Narrow" pitchFamily="34" charset="0"/>
              </a:rPr>
              <a:t>Второй, и побочной, целью является превращение всего мира в "огромную библиотеку".</a:t>
            </a:r>
          </a:p>
          <a:p>
            <a:pPr algn="just"/>
            <a:r>
              <a:rPr lang="ru-RU" sz="1800" dirty="0" smtClean="0">
                <a:latin typeface="Arial Narrow" pitchFamily="34" charset="0"/>
              </a:rPr>
              <a:t>Для пользы библиотеки ,этот процесс можно модифицировать: «подаренные» библиотеке книги можно разложить в разных местах, в книги можно вложить адреса библиотек, названия сайтов или </a:t>
            </a:r>
            <a:r>
              <a:rPr lang="en-US" sz="1800" dirty="0" smtClean="0">
                <a:latin typeface="Arial Narrow" pitchFamily="34" charset="0"/>
              </a:rPr>
              <a:t>e - mail</a:t>
            </a:r>
            <a:r>
              <a:rPr lang="ru-RU" sz="1800" dirty="0" smtClean="0">
                <a:latin typeface="Arial Narrow" pitchFamily="34" charset="0"/>
              </a:rPr>
              <a:t>».</a:t>
            </a:r>
          </a:p>
          <a:p>
            <a:pPr algn="just"/>
            <a:r>
              <a:rPr lang="ru-RU" sz="1800" dirty="0" smtClean="0">
                <a:latin typeface="Arial Narrow" pitchFamily="34" charset="0"/>
              </a:rPr>
              <a:t>Дадим возможность людям получить информацию о библиотеках и книгах  ненавязчиво, в «игровой» форме.</a:t>
            </a:r>
          </a:p>
          <a:p>
            <a:endParaRPr lang="ru-RU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5006930" cy="5760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Условия для эффективной </a:t>
            </a:r>
            <a:r>
              <a:rPr lang="ru-RU" sz="2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массовой</a:t>
            </a:r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работы</a:t>
            </a:r>
            <a:endParaRPr lang="ru-RU" sz="2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229600" cy="5217443"/>
          </a:xfrm>
        </p:spPr>
        <p:txBody>
          <a:bodyPr>
            <a:normAutofit/>
          </a:bodyPr>
          <a:lstStyle/>
          <a:p>
            <a:endParaRPr lang="ru-RU" sz="1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Целевое и читательское назначение:</a:t>
            </a:r>
          </a:p>
          <a:p>
            <a:pPr algn="just">
              <a:buNone/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Сочетание поставленных конкретных задач, содержания направления мероприятия с ожиданиями аудитории, уровнем комфортности мероприятия, с вовлечением присутствующих в его проведение.</a:t>
            </a:r>
          </a:p>
          <a:p>
            <a:pPr algn="just"/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Выбор названия </a:t>
            </a:r>
          </a:p>
          <a:p>
            <a:pPr algn="just">
              <a:buNone/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дает первоначальное представление о теме, содержании, включает элементы рекламы. (используют цитаты, крылатые выражения, общеязыковые метафоры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Место и продолжительность</a:t>
            </a:r>
          </a:p>
          <a:p>
            <a:pPr algn="just">
              <a:buNone/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Время и место согласовывают с организаторами и участниками мероприятия. Продолжительность лекции для взрослых 1ч.20м., беседа 20-30м. Для юношества 40-45м.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Продолжительность книжно –иллюстративных выставок – 2-3 недели.</a:t>
            </a:r>
          </a:p>
          <a:p>
            <a:pPr algn="just">
              <a:buNone/>
            </a:pPr>
            <a:endParaRPr lang="ru-RU" sz="11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ниги на полка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116632"/>
            <a:ext cx="3209373" cy="1750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1474" y="688444"/>
            <a:ext cx="55210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Условия для эффективной массовой работы: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844824"/>
            <a:ext cx="7786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Arial Narrow" pitchFamily="34" charset="0"/>
                <a:cs typeface="Times New Roman" pitchFamily="18" charset="0"/>
              </a:rPr>
              <a:t>Состав организаторов, исполнителей</a:t>
            </a:r>
          </a:p>
          <a:p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Отделы обслуживания , библиотекари. </a:t>
            </a:r>
          </a:p>
          <a:p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При организации крупных мероприятий привлекаются методисты, библиографы, и др. специалисты.</a:t>
            </a:r>
          </a:p>
          <a:p>
            <a:endParaRPr lang="ru-RU" b="1" dirty="0">
              <a:latin typeface="Arial Narrow" pitchFamily="34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Arial Narrow" pitchFamily="34" charset="0"/>
                <a:cs typeface="Times New Roman" pitchFamily="18" charset="0"/>
              </a:rPr>
              <a:t>Предварительная реклама</a:t>
            </a:r>
          </a:p>
          <a:p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Это объявления, пригласительные билеты, афиши, сообщения по местному радио и в газете. </a:t>
            </a:r>
          </a:p>
          <a:p>
            <a:endParaRPr lang="ru-RU" b="1" dirty="0">
              <a:latin typeface="Arial Narrow" pitchFamily="34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Arial Narrow" pitchFamily="34" charset="0"/>
                <a:cs typeface="Times New Roman" pitchFamily="18" charset="0"/>
              </a:rPr>
              <a:t>Формирование читательской аудитории</a:t>
            </a:r>
          </a:p>
          <a:p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Необходимо учитывать личностные особенности , степень общительности, владение культурой речи, художественным вкусом  читателей.</a:t>
            </a:r>
            <a:endParaRPr lang="ru-RU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6" name="Рисунок 5" descr="ступень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285728"/>
            <a:ext cx="2496194" cy="14145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65614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Как сделать мероприятие эффективным и успешным?</a:t>
            </a: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019742"/>
            <a:ext cx="8247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 Narrow" pitchFamily="34" charset="0"/>
              </a:rPr>
              <a:t>Идея: </a:t>
            </a:r>
            <a:r>
              <a:rPr lang="ru-RU" dirty="0">
                <a:latin typeface="Arial Narrow" pitchFamily="34" charset="0"/>
              </a:rPr>
              <a:t>С</a:t>
            </a:r>
            <a:r>
              <a:rPr lang="ru-RU" dirty="0" smtClean="0">
                <a:latin typeface="Arial Narrow" pitchFamily="34" charset="0"/>
              </a:rPr>
              <a:t>оздать массовое мероприятие!</a:t>
            </a:r>
          </a:p>
          <a:p>
            <a:r>
              <a:rPr lang="ru-RU" b="1" u="sng" dirty="0" smtClean="0">
                <a:latin typeface="Arial Narrow" pitchFamily="34" charset="0"/>
              </a:rPr>
              <a:t>Вопрос</a:t>
            </a:r>
            <a:r>
              <a:rPr lang="ru-RU" b="1" dirty="0" smtClean="0">
                <a:latin typeface="Arial Narrow" pitchFamily="34" charset="0"/>
              </a:rPr>
              <a:t>:  </a:t>
            </a:r>
            <a:r>
              <a:rPr lang="ru-RU" dirty="0" smtClean="0">
                <a:latin typeface="Arial Narrow" pitchFamily="34" charset="0"/>
              </a:rPr>
              <a:t>Четко ли изложена сама идея?</a:t>
            </a:r>
          </a:p>
          <a:p>
            <a:r>
              <a:rPr lang="ru-RU" dirty="0" smtClean="0">
                <a:latin typeface="Arial Narrow" pitchFamily="34" charset="0"/>
              </a:rPr>
              <a:t>	Отвечает ли идея потребностям аудитории?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928802"/>
            <a:ext cx="8319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 Narrow" pitchFamily="34" charset="0"/>
              </a:rPr>
              <a:t>Постановка проблемы:</a:t>
            </a:r>
            <a:r>
              <a:rPr lang="ru-RU" b="1" dirty="0" smtClean="0">
                <a:latin typeface="Arial Narrow" pitchFamily="34" charset="0"/>
              </a:rPr>
              <a:t>  </a:t>
            </a:r>
            <a:r>
              <a:rPr lang="ru-RU" dirty="0" smtClean="0">
                <a:latin typeface="Arial Narrow" pitchFamily="34" charset="0"/>
              </a:rPr>
              <a:t>Актуально ли данное мероприятие?</a:t>
            </a:r>
          </a:p>
          <a:p>
            <a:r>
              <a:rPr lang="ru-RU" dirty="0" smtClean="0">
                <a:latin typeface="Arial Narrow" pitchFamily="34" charset="0"/>
              </a:rPr>
              <a:t>		         Найдет ли оно своего пользователя?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9075" y="2714620"/>
            <a:ext cx="6667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 Narrow" pitchFamily="34" charset="0"/>
              </a:rPr>
              <a:t>Цель мероприятия</a:t>
            </a:r>
            <a:r>
              <a:rPr lang="ru-RU" b="1" dirty="0" smtClean="0">
                <a:latin typeface="Arial Narrow" pitchFamily="34" charset="0"/>
              </a:rPr>
              <a:t>: </a:t>
            </a:r>
            <a:r>
              <a:rPr lang="ru-RU" dirty="0">
                <a:latin typeface="Arial Narrow" pitchFamily="34" charset="0"/>
              </a:rPr>
              <a:t>Я</a:t>
            </a:r>
            <a:r>
              <a:rPr lang="ru-RU" dirty="0" smtClean="0">
                <a:latin typeface="Arial Narrow" pitchFamily="34" charset="0"/>
              </a:rPr>
              <a:t>сно ли она изложена?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00232" y="3225669"/>
            <a:ext cx="667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 Narrow" pitchFamily="34" charset="0"/>
              </a:rPr>
              <a:t>Задачи и методы:</a:t>
            </a:r>
            <a:r>
              <a:rPr lang="ru-RU" b="1" dirty="0" smtClean="0">
                <a:latin typeface="Arial Narrow" pitchFamily="34" charset="0"/>
              </a:rPr>
              <a:t> </a:t>
            </a:r>
            <a:r>
              <a:rPr lang="ru-RU" dirty="0" smtClean="0">
                <a:latin typeface="Arial Narrow" pitchFamily="34" charset="0"/>
              </a:rPr>
              <a:t>Соответствуют ли задачи выбранным методам?</a:t>
            </a:r>
          </a:p>
          <a:p>
            <a:r>
              <a:rPr lang="ru-RU" dirty="0" smtClean="0">
                <a:latin typeface="Arial Narrow" pitchFamily="34" charset="0"/>
              </a:rPr>
              <a:t>		Располагает ли библиотека необходимыми </a:t>
            </a:r>
          </a:p>
          <a:p>
            <a:r>
              <a:rPr lang="ru-RU" dirty="0">
                <a:latin typeface="Arial Narrow" pitchFamily="34" charset="0"/>
              </a:rPr>
              <a:t>	</a:t>
            </a:r>
            <a:r>
              <a:rPr lang="ru-RU" dirty="0" smtClean="0">
                <a:latin typeface="Arial Narrow" pitchFamily="34" charset="0"/>
              </a:rPr>
              <a:t>	    ресурсами (творческими,  людскими, 				    информационными)?</a:t>
            </a:r>
          </a:p>
          <a:p>
            <a:r>
              <a:rPr lang="ru-RU" dirty="0" smtClean="0">
                <a:latin typeface="Arial Narrow" pitchFamily="34" charset="0"/>
              </a:rPr>
              <a:t>		Определены ли временные рамки?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9075" y="4786322"/>
            <a:ext cx="6667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 Narrow" pitchFamily="34" charset="0"/>
              </a:rPr>
              <a:t>Ожидаемые результаты</a:t>
            </a:r>
            <a:r>
              <a:rPr lang="ru-RU" b="1" dirty="0" smtClean="0">
                <a:latin typeface="Arial Narrow" pitchFamily="34" charset="0"/>
              </a:rPr>
              <a:t>: </a:t>
            </a:r>
            <a:r>
              <a:rPr lang="ru-RU" dirty="0">
                <a:latin typeface="Arial Narrow" pitchFamily="34" charset="0"/>
              </a:rPr>
              <a:t>П</a:t>
            </a:r>
            <a:r>
              <a:rPr lang="ru-RU" dirty="0" smtClean="0">
                <a:latin typeface="Arial Narrow" pitchFamily="34" charset="0"/>
              </a:rPr>
              <a:t>росчитаны ли они?</a:t>
            </a:r>
          </a:p>
          <a:p>
            <a:r>
              <a:rPr lang="ru-RU" dirty="0" smtClean="0">
                <a:latin typeface="Arial Narrow" pitchFamily="34" charset="0"/>
              </a:rPr>
              <a:t>		            Каков качественный и количественный 				скачок в результате проведенного 				мероприятия?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5929330"/>
            <a:ext cx="7743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Arial Narrow" pitchFamily="34" charset="0"/>
              </a:rPr>
              <a:t>Дальнейшая работа с мероприятием: </a:t>
            </a:r>
            <a:r>
              <a:rPr lang="ru-RU" dirty="0" smtClean="0">
                <a:latin typeface="Arial Narrow" pitchFamily="34" charset="0"/>
              </a:rPr>
              <a:t>будет ли повтор или это разовое проходное мероприятие, или это системное мероприятие?</a:t>
            </a:r>
            <a:endParaRPr lang="ru-RU" dirty="0">
              <a:latin typeface="Arial Narrow" pitchFamily="34" charset="0"/>
            </a:endParaRPr>
          </a:p>
        </p:txBody>
      </p:sp>
      <p:pic>
        <p:nvPicPr>
          <p:cNvPr id="11" name="Рисунок 10" descr="i.jpg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357158" y="2697296"/>
            <a:ext cx="1571636" cy="19645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ивлечение к чтению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285728"/>
            <a:ext cx="58609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Arial Narrow" pitchFamily="34" charset="0"/>
              </a:rPr>
              <a:t>Анализ работы библиотек  МУК ЦБС г. Рыбинска</a:t>
            </a:r>
            <a:endParaRPr lang="ru-RU" sz="2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23528" y="836712"/>
            <a:ext cx="8208912" cy="5544616"/>
            <a:chOff x="323528" y="836712"/>
            <a:chExt cx="8208912" cy="5544616"/>
          </a:xfrm>
        </p:grpSpPr>
        <p:graphicFrame>
          <p:nvGraphicFramePr>
            <p:cNvPr id="4" name="Диаграмма 3"/>
            <p:cNvGraphicFramePr/>
            <p:nvPr>
              <p:extLst>
                <p:ext uri="{D42A27DB-BD31-4B8C-83A1-F6EECF244321}">
                  <p14:modId xmlns:p14="http://schemas.microsoft.com/office/powerpoint/2010/main" val="821286350"/>
                </p:ext>
              </p:extLst>
            </p:nvPr>
          </p:nvGraphicFramePr>
          <p:xfrm>
            <a:off x="323528" y="836712"/>
            <a:ext cx="8208912" cy="55446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3210969" y="1561781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9%</a:t>
              </a:r>
              <a:endParaRPr lang="ru-RU" b="1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8651" y="698825"/>
            <a:ext cx="63759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Arial Narrow" pitchFamily="34" charset="0"/>
              </a:rPr>
              <a:t>Массовая работа – </a:t>
            </a:r>
            <a:r>
              <a:rPr lang="ru-RU" sz="2000" dirty="0" smtClean="0">
                <a:latin typeface="Arial Narrow" pitchFamily="34" charset="0"/>
              </a:rPr>
              <a:t>совокупность форм и методов устной и наглядной пропаганды произведений печати и других документов среди читателей и населения.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1714488"/>
            <a:ext cx="53415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Narrow" pitchFamily="34" charset="0"/>
              </a:rPr>
              <a:t>В терминологическом стандарте этого термина нет, </a:t>
            </a:r>
          </a:p>
          <a:p>
            <a:r>
              <a:rPr lang="ru-RU" sz="2000" dirty="0" smtClean="0">
                <a:latin typeface="Arial Narrow" pitchFamily="34" charset="0"/>
              </a:rPr>
              <a:t>т. к. он поглощен термином «библиотечная услуга».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651" y="2428868"/>
            <a:ext cx="65722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 Narrow" pitchFamily="34" charset="0"/>
              </a:rPr>
              <a:t>Исходя из этого, мы можем сделать вывод:</a:t>
            </a:r>
          </a:p>
          <a:p>
            <a:pPr algn="just"/>
            <a:r>
              <a:rPr lang="ru-RU" sz="2000" b="1" u="sng" dirty="0" smtClean="0">
                <a:latin typeface="Arial Narrow" pitchFamily="34" charset="0"/>
              </a:rPr>
              <a:t>Массовая работа </a:t>
            </a:r>
            <a:r>
              <a:rPr lang="ru-RU" sz="2000" u="sng" dirty="0" smtClean="0">
                <a:latin typeface="Arial Narrow" pitchFamily="34" charset="0"/>
              </a:rPr>
              <a:t>– система реализации культурно – досуговой</a:t>
            </a:r>
          </a:p>
          <a:p>
            <a:pPr algn="just"/>
            <a:r>
              <a:rPr lang="ru-RU" sz="2000" u="sng" dirty="0" smtClean="0">
                <a:latin typeface="Arial Narrow" pitchFamily="34" charset="0"/>
              </a:rPr>
              <a:t>деятельности (услуги) библиотек средствами  библиотечных мероприятий.</a:t>
            </a:r>
            <a:endParaRPr lang="ru-RU" sz="2000" u="sng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3929066"/>
            <a:ext cx="7818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 Narrow" pitchFamily="34" charset="0"/>
              </a:rPr>
              <a:t>Современный этап развития культурно – досуговой деятельности Характеризуется  большим простором для творчества. Нет идеологического прессинга, увеличился поток информации. Мы используем мультимедийные технологии, </a:t>
            </a:r>
            <a:r>
              <a:rPr lang="en-US" sz="2000" dirty="0" smtClean="0">
                <a:latin typeface="Arial Narrow" pitchFamily="34" charset="0"/>
              </a:rPr>
              <a:t>WEB </a:t>
            </a:r>
            <a:r>
              <a:rPr lang="ru-RU" sz="2000" dirty="0" smtClean="0">
                <a:latin typeface="Arial Narrow" pitchFamily="34" charset="0"/>
              </a:rPr>
              <a:t>– дизайн, Интернет.</a:t>
            </a:r>
          </a:p>
        </p:txBody>
      </p:sp>
      <p:pic>
        <p:nvPicPr>
          <p:cNvPr id="8" name="Рисунок 7" descr="komputeri-807.gif"/>
          <p:cNvPicPr>
            <a:picLocks noChangeAspect="1"/>
          </p:cNvPicPr>
          <p:nvPr/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6980856" y="2500306"/>
            <a:ext cx="1936666" cy="1357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408651" y="312012"/>
            <a:ext cx="10663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>
                <a:solidFill>
                  <a:srgbClr val="FF0000"/>
                </a:solidFill>
                <a:latin typeface="Arial Narrow" pitchFamily="34" charset="0"/>
              </a:rPr>
              <a:t>Вывод: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8651" y="5373216"/>
            <a:ext cx="68601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u="sng" dirty="0">
                <a:latin typeface="Arial Narrow" pitchFamily="34" charset="0"/>
              </a:rPr>
              <a:t>Можно говорить о возрождении массовой работы в новом ракурсе, </a:t>
            </a:r>
          </a:p>
          <a:p>
            <a:pPr algn="just"/>
            <a:r>
              <a:rPr lang="ru-RU" sz="2000" u="sng" dirty="0">
                <a:latin typeface="Arial Narrow" pitchFamily="34" charset="0"/>
              </a:rPr>
              <a:t>о свежей, инновационной струе в этой работе, но в </a:t>
            </a:r>
            <a:r>
              <a:rPr lang="ru-RU" sz="2000" u="sng" dirty="0" smtClean="0">
                <a:latin typeface="Arial Narrow" pitchFamily="34" charset="0"/>
              </a:rPr>
              <a:t>сочетании уже </a:t>
            </a:r>
            <a:r>
              <a:rPr lang="ru-RU" sz="2000" u="sng" dirty="0">
                <a:latin typeface="Arial Narrow" pitchFamily="34" charset="0"/>
              </a:rPr>
              <a:t>с проверенными временем традициями</a:t>
            </a:r>
            <a:r>
              <a:rPr lang="ru-RU" u="sng" dirty="0"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4572008"/>
            <a:ext cx="6525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dirty="0" smtClean="0">
                <a:latin typeface="Arial Narrow" pitchFamily="34" charset="0"/>
              </a:rPr>
              <a:t>Составитель: Паульман Г.В., зав. методическим отделом </a:t>
            </a:r>
          </a:p>
          <a:p>
            <a:r>
              <a:rPr lang="ru-RU" dirty="0" smtClean="0">
                <a:latin typeface="Arial Narrow" pitchFamily="34" charset="0"/>
              </a:rPr>
              <a:t>ЦГБ им. Ф. Энгельса</a:t>
            </a:r>
          </a:p>
          <a:p>
            <a:r>
              <a:rPr lang="ru-RU" dirty="0" smtClean="0">
                <a:latin typeface="Arial Narrow" pitchFamily="34" charset="0"/>
              </a:rPr>
              <a:t>   Редакция и компьютерная обработка: Кострова М.Н., </a:t>
            </a:r>
          </a:p>
          <a:p>
            <a:r>
              <a:rPr lang="ru-RU" dirty="0" smtClean="0">
                <a:latin typeface="Arial Narrow" pitchFamily="34" charset="0"/>
              </a:rPr>
              <a:t>методист МО</a:t>
            </a:r>
          </a:p>
          <a:p>
            <a:r>
              <a:rPr lang="ru-RU" dirty="0" smtClean="0">
                <a:latin typeface="Arial Narrow" pitchFamily="34" charset="0"/>
              </a:rPr>
              <a:t>©                      		   2011г.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224" y="274638"/>
            <a:ext cx="5410944" cy="49006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Значение и особенности массовой работы</a:t>
            </a:r>
            <a:endParaRPr lang="ru-RU" sz="2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592114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Основные виды массовой работы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     </a:t>
            </a: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наглядная работа (книжные выставки, просмотры, </a:t>
            </a:r>
          </a:p>
          <a:p>
            <a:pPr>
              <a:buNone/>
            </a:pP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      рекламная деятельность)  устная работа(обзоры, </a:t>
            </a:r>
          </a:p>
          <a:p>
            <a:pPr>
              <a:buNone/>
            </a:pP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тематические вечера, диспуты и др.)</a:t>
            </a:r>
          </a:p>
          <a:p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Актуальность и оперативность 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возможность своевременно донести до широкого круга читателей информацию, соответствующую их ожиданиям.</a:t>
            </a:r>
          </a:p>
          <a:p>
            <a:pPr algn="just"/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Комплексный подход 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широкое и многомерное раскрытие темы, </a:t>
            </a:r>
          </a:p>
          <a:p>
            <a:pPr algn="just">
              <a:buNone/>
            </a:pP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      сочетание устной и наглядной деятельности (пригласительные билеты, афиши, рекомендательные списки и др.), мероприятия.</a:t>
            </a:r>
          </a:p>
          <a:p>
            <a:pPr>
              <a:buNone/>
            </a:pP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      </a:t>
            </a:r>
          </a:p>
          <a:p>
            <a:pPr algn="just"/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Дифференцированный подход 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точное знание аудитории, запросов и степени подготовленности (Дни специалиста, помощь образовательному процессу, организация досуга).</a:t>
            </a:r>
          </a:p>
          <a:p>
            <a:endParaRPr lang="ru-RU" sz="1800" b="1" dirty="0" smtClean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285727"/>
            <a:ext cx="1598071" cy="23511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28604"/>
            <a:ext cx="4326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Формы мероприятий, методика подготовки</a:t>
            </a:r>
            <a:endParaRPr lang="ru-RU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28670"/>
            <a:ext cx="7816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 smtClean="0">
                <a:latin typeface="Arial Narrow" pitchFamily="34" charset="0"/>
                <a:cs typeface="Times New Roman" pitchFamily="18" charset="0"/>
              </a:rPr>
              <a:t>Библиографический обзор</a:t>
            </a:r>
          </a:p>
          <a:p>
            <a:pPr algn="just"/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Краткое изложение каких-либо документов, расположенных в логической последовательности. Обзоры могут быть универсальные и тематические.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000240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Arial Narrow" pitchFamily="34" charset="0"/>
                <a:cs typeface="Times New Roman" pitchFamily="18" charset="0"/>
              </a:rPr>
              <a:t>Этапы подготовки и проведения библиографического обзора</a:t>
            </a:r>
            <a:endParaRPr lang="ru-RU" b="1" u="sng" dirty="0"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40" y="2428868"/>
            <a:ext cx="8249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Выбор темы, целевого и читательского назначения</a:t>
            </a:r>
          </a:p>
          <a:p>
            <a:pPr algn="just"/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Знакомство с темой, подбор и отбор источников, документов (6-8 источников). Знакомство с материалом.</a:t>
            </a:r>
          </a:p>
          <a:p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Подбор иллюстративного материала</a:t>
            </a:r>
          </a:p>
          <a:p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Изучение эффективности (метод наблюдения, </a:t>
            </a:r>
          </a:p>
          <a:p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учет спроса на документы)</a:t>
            </a:r>
          </a:p>
        </p:txBody>
      </p:sp>
      <p:pic>
        <p:nvPicPr>
          <p:cNvPr id="8" name="Рисунок 7" descr="больш.книга.jpeg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5739177" y="3140968"/>
            <a:ext cx="2398614" cy="16550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598121" y="4509120"/>
            <a:ext cx="74926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Arial Narrow" pitchFamily="34" charset="0"/>
                <a:cs typeface="Times New Roman" pitchFamily="18" charset="0"/>
              </a:rPr>
              <a:t>Структура обзора</a:t>
            </a:r>
          </a:p>
          <a:p>
            <a:pPr algn="just"/>
            <a:r>
              <a:rPr lang="ru-RU" dirty="0">
                <a:latin typeface="Arial Narrow" pitchFamily="34" charset="0"/>
                <a:cs typeface="Times New Roman" pitchFamily="18" charset="0"/>
              </a:rPr>
              <a:t>Вводная часть</a:t>
            </a:r>
          </a:p>
          <a:p>
            <a:pPr algn="just"/>
            <a:r>
              <a:rPr lang="ru-RU" dirty="0">
                <a:latin typeface="Arial Narrow" pitchFamily="34" charset="0"/>
                <a:cs typeface="Times New Roman" pitchFamily="18" charset="0"/>
              </a:rPr>
              <a:t>Текст обзора, порядок  расположения материала, характеристика источников</a:t>
            </a:r>
          </a:p>
          <a:p>
            <a:pPr algn="just"/>
            <a:r>
              <a:rPr lang="ru-RU" dirty="0">
                <a:latin typeface="Arial Narrow" pitchFamily="34" charset="0"/>
                <a:cs typeface="Times New Roman" pitchFamily="18" charset="0"/>
              </a:rPr>
              <a:t>Заключение – дать возможность читателю развить интерес – каталог, указатели, периодические издания и др.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Формы мероприятий, методика подготовки</a:t>
            </a:r>
            <a:endParaRPr lang="ru-RU" sz="2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2448272"/>
          </a:xfrm>
        </p:spPr>
        <p:txBody>
          <a:bodyPr>
            <a:norm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Обзор библиотечной выставки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Обоснование темы выставки, значимости, актуальности,</a:t>
            </a:r>
          </a:p>
          <a:p>
            <a:pPr algn="just">
              <a:buNone/>
            </a:pP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      определение читательского назначения и раскрытие структуры. 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Из каждого раздела предлагаются  наиболее важные и интересные документы. Применяется метод групповой характеристики документов. 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Обращается внимание на иллюстрации, цитаты и оформление выставки</a:t>
            </a:r>
            <a:r>
              <a:rPr lang="ru-RU" sz="1800" b="1" dirty="0" smtClean="0">
                <a:latin typeface="Arial Narrow" pitchFamily="34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ru-RU" sz="1600" b="1" u="sng" dirty="0" smtClean="0">
              <a:latin typeface="Arial Narrow" pitchFamily="34" charset="0"/>
              <a:cs typeface="Times New Roman" pitchFamily="18" charset="0"/>
            </a:endParaRPr>
          </a:p>
          <a:p>
            <a:endParaRPr lang="ru-RU" sz="12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радуг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214290"/>
            <a:ext cx="1714502" cy="15659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86908" y="314096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u="sng" dirty="0">
                <a:latin typeface="Arial Narrow" pitchFamily="34" charset="0"/>
                <a:cs typeface="Times New Roman" pitchFamily="18" charset="0"/>
              </a:rPr>
              <a:t>Обзор библиографических пособий</a:t>
            </a:r>
          </a:p>
          <a:p>
            <a:r>
              <a:rPr lang="ru-RU" dirty="0">
                <a:latin typeface="Arial Narrow" pitchFamily="34" charset="0"/>
                <a:cs typeface="Times New Roman" pitchFamily="18" charset="0"/>
              </a:rPr>
              <a:t>Может быть посвящен одному пособию, быть тематическим и др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.</a:t>
            </a:r>
            <a:endParaRPr lang="ru-RU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7698" y="4052121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u="sng" dirty="0" smtClean="0">
                <a:latin typeface="Arial Narrow" pitchFamily="34" charset="0"/>
                <a:cs typeface="Times New Roman" pitchFamily="18" charset="0"/>
              </a:rPr>
              <a:t>Дайджест </a:t>
            </a:r>
            <a:r>
              <a:rPr lang="ru-RU" b="1" u="sng" dirty="0">
                <a:latin typeface="Arial Narrow" pitchFamily="34" charset="0"/>
                <a:cs typeface="Times New Roman" pitchFamily="18" charset="0"/>
              </a:rPr>
              <a:t>– письменный библиографический обзор. </a:t>
            </a:r>
          </a:p>
          <a:p>
            <a:r>
              <a:rPr lang="ru-RU" dirty="0">
                <a:latin typeface="Arial Narrow" pitchFamily="34" charset="0"/>
                <a:cs typeface="Times New Roman" pitchFamily="18" charset="0"/>
              </a:rPr>
              <a:t>Включает обзор публикаций по теме, каждый документ сопровождается кратким рефератом. </a:t>
            </a:r>
            <a:endParaRPr lang="ru-RU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7697" y="5229200"/>
            <a:ext cx="7360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u="sng" dirty="0" smtClean="0">
                <a:latin typeface="Arial Narrow" pitchFamily="34" charset="0"/>
                <a:cs typeface="Times New Roman" pitchFamily="18" charset="0"/>
              </a:rPr>
              <a:t>Тематический </a:t>
            </a:r>
            <a:r>
              <a:rPr lang="ru-RU" b="1" u="sng" dirty="0">
                <a:latin typeface="Arial Narrow" pitchFamily="34" charset="0"/>
                <a:cs typeface="Times New Roman" pitchFamily="18" charset="0"/>
              </a:rPr>
              <a:t>обзор</a:t>
            </a:r>
          </a:p>
          <a:p>
            <a:r>
              <a:rPr lang="ru-RU" dirty="0">
                <a:latin typeface="Arial Narrow" pitchFamily="34" charset="0"/>
                <a:cs typeface="Times New Roman" pitchFamily="18" charset="0"/>
              </a:rPr>
              <a:t>Аналогичен по своему разнообразию  обзору тематической  выставки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303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u="sng" dirty="0" smtClean="0">
                <a:latin typeface="Arial Narrow" pitchFamily="34" charset="0"/>
                <a:cs typeface="Times New Roman" pitchFamily="18" charset="0"/>
              </a:rPr>
              <a:t>Читательская конференция</a:t>
            </a:r>
          </a:p>
          <a:p>
            <a:r>
              <a:rPr lang="ru-RU" sz="2200" u="sng" dirty="0" smtClean="0">
                <a:latin typeface="Arial Narrow" pitchFamily="34" charset="0"/>
                <a:cs typeface="Times New Roman" pitchFamily="18" charset="0"/>
              </a:rPr>
              <a:t>По произведениям художественной литературы  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    по одному,  несколько объединенных одной темой, по творчеству отдельных авторов.</a:t>
            </a:r>
          </a:p>
          <a:p>
            <a:endParaRPr lang="ru-RU" sz="1500" b="1" u="sng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ru-RU" sz="2200" u="sng" dirty="0" smtClean="0">
                <a:latin typeface="Arial Narrow" pitchFamily="34" charset="0"/>
                <a:cs typeface="Times New Roman" pitchFamily="18" charset="0"/>
              </a:rPr>
              <a:t>С привлечением авторов 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форма встречи с писателем.</a:t>
            </a:r>
          </a:p>
          <a:p>
            <a:endParaRPr lang="ru-RU" sz="1500" b="1" u="sng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ru-RU" sz="2200" u="sng" dirty="0" smtClean="0">
                <a:latin typeface="Arial Narrow" pitchFamily="34" charset="0"/>
                <a:cs typeface="Times New Roman" pitchFamily="18" charset="0"/>
              </a:rPr>
              <a:t>Литературные суды 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 в форме ролевой игры для молодежной аудитории</a:t>
            </a:r>
          </a:p>
          <a:p>
            <a:endParaRPr lang="ru-RU" sz="1500" b="1" u="sng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ru-RU" sz="2200" u="sng" dirty="0" err="1" smtClean="0">
                <a:latin typeface="Arial Narrow" pitchFamily="34" charset="0"/>
                <a:cs typeface="Times New Roman" pitchFamily="18" charset="0"/>
              </a:rPr>
              <a:t>Читательско</a:t>
            </a:r>
            <a:r>
              <a:rPr lang="ru-RU" sz="2200" u="sng" dirty="0" smtClean="0">
                <a:latin typeface="Arial Narrow" pitchFamily="34" charset="0"/>
                <a:cs typeface="Times New Roman" pitchFamily="18" charset="0"/>
              </a:rPr>
              <a:t> – зрительская конференция 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–обсуждение произведения, связанное с его экранизацией</a:t>
            </a:r>
          </a:p>
          <a:p>
            <a:endParaRPr lang="ru-RU" sz="1500" b="1" u="sng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ru-RU" sz="2200" u="sng" dirty="0" smtClean="0">
                <a:latin typeface="Arial Narrow" pitchFamily="34" charset="0"/>
                <a:cs typeface="Times New Roman" pitchFamily="18" charset="0"/>
              </a:rPr>
              <a:t>Заочные читательские конференции 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через средства массовой информации.</a:t>
            </a:r>
          </a:p>
          <a:p>
            <a:endParaRPr lang="ru-RU" sz="2200" b="1" u="sng" dirty="0" smtClean="0">
              <a:latin typeface="Arial Narrow" pitchFamily="34" charset="0"/>
              <a:cs typeface="Times New Roman" pitchFamily="18" charset="0"/>
            </a:endParaRPr>
          </a:p>
          <a:p>
            <a:endParaRPr lang="ru-RU" sz="12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массов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213487"/>
            <a:ext cx="2135010" cy="14945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539552" y="529854"/>
            <a:ext cx="20882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200" b="1" u="sng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Формы работы: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1584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u="sng" dirty="0" smtClean="0">
                <a:latin typeface="Arial Narrow" pitchFamily="34" charset="0"/>
                <a:cs typeface="Times New Roman" pitchFamily="18" charset="0"/>
              </a:rPr>
              <a:t>Литературный вечер</a:t>
            </a:r>
          </a:p>
          <a:p>
            <a:r>
              <a:rPr lang="ru-RU" sz="1900" dirty="0" smtClean="0">
                <a:latin typeface="Arial Narrow" pitchFamily="34" charset="0"/>
                <a:cs typeface="Times New Roman" pitchFamily="18" charset="0"/>
              </a:rPr>
              <a:t>Можно посвятить  любой теме или знаменательной дате, </a:t>
            </a:r>
          </a:p>
          <a:p>
            <a:pPr>
              <a:buNone/>
            </a:pPr>
            <a:r>
              <a:rPr lang="ru-RU" sz="1900" dirty="0" smtClean="0">
                <a:latin typeface="Arial Narrow" pitchFamily="34" charset="0"/>
                <a:cs typeface="Times New Roman" pitchFamily="18" charset="0"/>
              </a:rPr>
              <a:t>      используя различные формы . </a:t>
            </a:r>
          </a:p>
          <a:p>
            <a:r>
              <a:rPr lang="ru-RU" sz="1900" dirty="0" smtClean="0">
                <a:latin typeface="Arial Narrow" pitchFamily="34" charset="0"/>
                <a:cs typeface="Times New Roman" pitchFamily="18" charset="0"/>
              </a:rPr>
              <a:t>Может быть тематическим, мемориальным, жанровым.</a:t>
            </a:r>
            <a:endParaRPr lang="ru-RU" sz="19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57166"/>
            <a:ext cx="20425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Arial Narrow" pitchFamily="34" charset="0"/>
              </a:rPr>
              <a:t>Формы</a:t>
            </a:r>
            <a:r>
              <a:rPr lang="ru-RU" sz="2200" b="1" dirty="0" smtClean="0">
                <a:latin typeface="Arial Narrow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Arial Narrow" pitchFamily="34" charset="0"/>
              </a:rPr>
              <a:t>работы:</a:t>
            </a:r>
            <a:endParaRPr lang="ru-RU" sz="2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6" name="Рисунок 5" descr="Читатель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357166"/>
            <a:ext cx="1970186" cy="17546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500034" y="2420888"/>
            <a:ext cx="796039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u="sng" dirty="0">
                <a:latin typeface="Arial Narrow" pitchFamily="34" charset="0"/>
                <a:cs typeface="Times New Roman" pitchFamily="18" charset="0"/>
              </a:rPr>
              <a:t>Клубы по интересам</a:t>
            </a:r>
          </a:p>
          <a:p>
            <a:pPr algn="just"/>
            <a:r>
              <a:rPr lang="ru-RU" sz="1900" dirty="0">
                <a:latin typeface="Arial Narrow" pitchFamily="34" charset="0"/>
                <a:cs typeface="Times New Roman" pitchFamily="18" charset="0"/>
              </a:rPr>
              <a:t>Можно выделить по возрасту участников:</a:t>
            </a:r>
          </a:p>
          <a:p>
            <a:pPr algn="just"/>
            <a:r>
              <a:rPr lang="ru-RU" sz="1900" dirty="0">
                <a:latin typeface="Arial Narrow" pitchFamily="34" charset="0"/>
                <a:cs typeface="Times New Roman" pitchFamily="18" charset="0"/>
              </a:rPr>
              <a:t>Для детей младшего школьного возраста – театр сказки, кружки определенной тематики</a:t>
            </a:r>
          </a:p>
          <a:p>
            <a:pPr algn="just"/>
            <a:r>
              <a:rPr lang="ru-RU" sz="1900" dirty="0">
                <a:latin typeface="Arial Narrow" pitchFamily="34" charset="0"/>
                <a:cs typeface="Times New Roman" pitchFamily="18" charset="0"/>
              </a:rPr>
              <a:t>Для юношества – дискуссионные клубы, клубы конкурсного характера</a:t>
            </a:r>
          </a:p>
          <a:p>
            <a:pPr algn="just"/>
            <a:r>
              <a:rPr lang="ru-RU" sz="1900" dirty="0">
                <a:latin typeface="Arial Narrow" pitchFamily="34" charset="0"/>
                <a:cs typeface="Times New Roman" pitchFamily="18" charset="0"/>
              </a:rPr>
              <a:t>Для более взрослой аудитории – клубы самодеятельного творчества, поэтические клубы и т.д</a:t>
            </a:r>
            <a:r>
              <a:rPr lang="ru-RU" sz="1900" b="1" dirty="0" smtClean="0">
                <a:latin typeface="Arial Narrow" pitchFamily="34" charset="0"/>
                <a:cs typeface="Times New Roman" pitchFamily="18" charset="0"/>
              </a:rPr>
              <a:t>.</a:t>
            </a:r>
            <a:endParaRPr lang="ru-RU" sz="19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5533" y="4725144"/>
            <a:ext cx="803627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u="sng" dirty="0">
                <a:latin typeface="Arial Narrow" pitchFamily="34" charset="0"/>
                <a:cs typeface="Times New Roman" pitchFamily="18" charset="0"/>
              </a:rPr>
              <a:t>Функции клуба:</a:t>
            </a:r>
          </a:p>
          <a:p>
            <a:r>
              <a:rPr lang="ru-RU" sz="1900" dirty="0">
                <a:latin typeface="Arial Narrow" pitchFamily="34" charset="0"/>
                <a:cs typeface="Times New Roman" pitchFamily="18" charset="0"/>
              </a:rPr>
              <a:t>Самообразовательная</a:t>
            </a:r>
          </a:p>
          <a:p>
            <a:r>
              <a:rPr lang="ru-RU" sz="1900" dirty="0">
                <a:latin typeface="Arial Narrow" pitchFamily="34" charset="0"/>
                <a:cs typeface="Times New Roman" pitchFamily="18" charset="0"/>
              </a:rPr>
              <a:t>Рекреационная – отдых, способ проведения свободного времени</a:t>
            </a:r>
          </a:p>
          <a:p>
            <a:r>
              <a:rPr lang="ru-RU" sz="1900" dirty="0">
                <a:latin typeface="Arial Narrow" pitchFamily="34" charset="0"/>
                <a:cs typeface="Times New Roman" pitchFamily="18" charset="0"/>
              </a:rPr>
              <a:t>Коммуникативная – межличностное общение</a:t>
            </a:r>
            <a:endParaRPr lang="ru-RU" sz="1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229600" cy="2069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Дискуссии, диспуты 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Способствуют приобретению навыков межличностного общения, воспитывают умение слушать, учат культуре полемики. 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Элементы дискуссии целесообразно включать в беседы, обзоры, лекции.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Вопросы, предварительно составленные библиотекарем, выполняют функцию программы</a:t>
            </a: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.</a:t>
            </a:r>
            <a:endParaRPr lang="ru-RU" sz="18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500042"/>
            <a:ext cx="20569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Arial Narrow" pitchFamily="34" charset="0"/>
              </a:rPr>
              <a:t>Формы работы:</a:t>
            </a:r>
            <a:endParaRPr lang="ru-RU" sz="2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5" name="Рисунок 4" descr="дискуссия.jpg"/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5929322" y="3071810"/>
            <a:ext cx="2578881" cy="19837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467544" y="3212976"/>
            <a:ext cx="748883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900" b="1" u="sng" dirty="0">
                <a:latin typeface="Arial Narrow" pitchFamily="34" charset="0"/>
                <a:cs typeface="Times New Roman" pitchFamily="18" charset="0"/>
              </a:rPr>
              <a:t>Устный журнал </a:t>
            </a:r>
          </a:p>
          <a:p>
            <a:r>
              <a:rPr lang="ru-RU" sz="1900" dirty="0">
                <a:latin typeface="Arial Narrow" pitchFamily="34" charset="0"/>
                <a:cs typeface="Times New Roman" pitchFamily="18" charset="0"/>
              </a:rPr>
              <a:t>Отражает актуальные, волнующие многих проблемы. </a:t>
            </a:r>
          </a:p>
          <a:p>
            <a:r>
              <a:rPr lang="ru-RU" sz="1900" dirty="0">
                <a:latin typeface="Arial Narrow" pitchFamily="34" charset="0"/>
                <a:cs typeface="Times New Roman" pitchFamily="18" charset="0"/>
              </a:rPr>
              <a:t>Имеет периодичность</a:t>
            </a:r>
            <a:r>
              <a:rPr lang="ru-RU" sz="1900" dirty="0" smtClean="0">
                <a:latin typeface="Arial Narrow" pitchFamily="34" charset="0"/>
                <a:cs typeface="Times New Roman" pitchFamily="18" charset="0"/>
              </a:rPr>
              <a:t>.</a:t>
            </a:r>
            <a:endParaRPr lang="ru-RU" sz="19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455400"/>
            <a:ext cx="4572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1900" b="1" u="sng" dirty="0" smtClean="0">
                <a:latin typeface="Arial Narrow" pitchFamily="34" charset="0"/>
                <a:cs typeface="Times New Roman" pitchFamily="18" charset="0"/>
              </a:rPr>
              <a:t>День </a:t>
            </a:r>
            <a:r>
              <a:rPr lang="ru-RU" sz="1900" b="1" u="sng" dirty="0">
                <a:latin typeface="Arial Narrow" pitchFamily="34" charset="0"/>
                <a:cs typeface="Times New Roman" pitchFamily="18" charset="0"/>
              </a:rPr>
              <a:t>информации </a:t>
            </a:r>
          </a:p>
          <a:p>
            <a:pPr algn="just"/>
            <a:r>
              <a:rPr lang="ru-RU" sz="1900" dirty="0">
                <a:latin typeface="Arial Narrow" pitchFamily="34" charset="0"/>
                <a:cs typeface="Times New Roman" pitchFamily="18" charset="0"/>
              </a:rPr>
              <a:t>Включает выставки, тематические подборки литературы, беседы и обзоры, консультации</a:t>
            </a:r>
            <a:r>
              <a:rPr lang="ru-RU" dirty="0">
                <a:latin typeface="Arial Narrow" pitchFamily="34" charset="0"/>
                <a:cs typeface="Times New Roman" pitchFamily="18" charset="0"/>
              </a:rPr>
              <a:t>.</a:t>
            </a:r>
            <a:endParaRPr lang="ru-RU" dirty="0"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92696"/>
            <a:ext cx="8229600" cy="5616624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Комплексное мероприятие для широкого информирования пользователей о документах по конкретной специальности.</a:t>
            </a:r>
          </a:p>
          <a:p>
            <a:pPr marL="0" indent="0">
              <a:buNone/>
            </a:pPr>
            <a:r>
              <a:rPr lang="ru-RU" sz="1800" b="1" u="sng" dirty="0" smtClean="0">
                <a:latin typeface="Arial Narrow" pitchFamily="34" charset="0"/>
                <a:cs typeface="Times New Roman" pitchFamily="18" charset="0"/>
              </a:rPr>
              <a:t>Методика: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Определить тему с заинтересованными организациями, форму проведения (стационарная, выездная), ответственного за мероприятие в целом.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Составить  план мероприятий, программу поиска и отбора информационных материалов.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Подготовить открытые просмотры и тематические выставки литературы по специальности.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Составить библиографические обзоры.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Заказать лекции и консультации специалистов, кинофильм и т.д.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Оповестить заинтересованные  организации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Оформить выставки.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Организовать дежурство консультантов – специалистов.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Обеспечить выдачу изданий.</a:t>
            </a:r>
          </a:p>
          <a:p>
            <a:pPr algn="just"/>
            <a:r>
              <a:rPr lang="ru-RU" sz="1800" dirty="0" smtClean="0">
                <a:latin typeface="Arial Narrow" pitchFamily="34" charset="0"/>
                <a:cs typeface="Times New Roman" pitchFamily="18" charset="0"/>
              </a:rPr>
              <a:t>Проанализировать результаты.</a:t>
            </a:r>
            <a:endParaRPr lang="ru-RU" sz="18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библиотекарь.jpg"/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6860910" y="4005064"/>
            <a:ext cx="1826913" cy="24288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539552" y="260648"/>
            <a:ext cx="22942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2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День специалиста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28916" cy="56207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Arial Narrow" pitchFamily="34" charset="0"/>
              </a:rPr>
              <a:t>Громкие чтения:</a:t>
            </a:r>
            <a:endParaRPr lang="ru-RU" sz="2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099313"/>
            <a:ext cx="8064896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Arial Narrow" pitchFamily="34" charset="0"/>
              </a:rPr>
              <a:t>«</a:t>
            </a:r>
            <a:r>
              <a:rPr lang="ru-RU" sz="1800" b="1" dirty="0" smtClean="0">
                <a:latin typeface="Arial Narrow" pitchFamily="34" charset="0"/>
              </a:rPr>
              <a:t>Громкое чтение </a:t>
            </a:r>
            <a:r>
              <a:rPr lang="ru-RU" sz="1800" dirty="0" smtClean="0">
                <a:latin typeface="Arial Narrow" pitchFamily="34" charset="0"/>
              </a:rPr>
              <a:t>– форма устной пропаганды литературы – чтение вслух текста произведения с последующими комментариями чтеца и обсуждением прочитанного».</a:t>
            </a:r>
          </a:p>
          <a:p>
            <a:pPr marL="0" indent="0" algn="just">
              <a:buNone/>
            </a:pPr>
            <a:endParaRPr lang="ru-RU" sz="15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Arial Narrow" pitchFamily="34" charset="0"/>
              </a:rPr>
              <a:t>Цель громкого чтения </a:t>
            </a:r>
            <a:r>
              <a:rPr lang="ru-RU" sz="1800" dirty="0" smtClean="0">
                <a:latin typeface="Arial Narrow" pitchFamily="34" charset="0"/>
              </a:rPr>
              <a:t>– научить читать-мыслить, читать-чувствовать, читать-жить; научить активно слушать, чтобы расслышать сказанное.</a:t>
            </a:r>
          </a:p>
          <a:p>
            <a:pPr marL="0" indent="0" algn="just">
              <a:buNone/>
            </a:pPr>
            <a:endParaRPr lang="ru-RU" sz="15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Arial Narrow" pitchFamily="34" charset="0"/>
              </a:rPr>
              <a:t>Главная задача </a:t>
            </a:r>
            <a:r>
              <a:rPr lang="ru-RU" sz="1800" dirty="0" smtClean="0">
                <a:latin typeface="Arial Narrow" pitchFamily="34" charset="0"/>
              </a:rPr>
              <a:t>– «раскрыть перед читателем мир словесного искусства» (Л. С. Выгодский). Это значит – познакомить ребёнка (и взрослого читателя)с существованием словесного искусства как неотъемлемой части жизни каждого человека, приучить к постоянному общению с таким искусством, воспитать чувство слова, вызвать интерес, любовь и тягу к книге.</a:t>
            </a:r>
          </a:p>
          <a:p>
            <a:pPr marL="0" indent="0" algn="just">
              <a:buNone/>
            </a:pPr>
            <a:endParaRPr lang="ru-RU" sz="18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ru-RU" sz="1800" u="sng" dirty="0" smtClean="0">
                <a:latin typeface="Arial Narrow" pitchFamily="34" charset="0"/>
              </a:rPr>
              <a:t>Какова же в этом процессе роль библиотекаря?</a:t>
            </a:r>
          </a:p>
          <a:p>
            <a:pPr algn="just"/>
            <a:r>
              <a:rPr lang="ru-RU" sz="1800" dirty="0" smtClean="0">
                <a:latin typeface="Arial Narrow" pitchFamily="34" charset="0"/>
              </a:rPr>
              <a:t>Читатели и библиотекарь должны выступать как реальные участники процесса и соавторы.</a:t>
            </a:r>
          </a:p>
          <a:p>
            <a:endParaRPr lang="ru-RU" sz="1800" b="1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816</TotalTime>
  <Words>1419</Words>
  <Application>Microsoft Office PowerPoint</Application>
  <PresentationFormat>Экран (4:3)</PresentationFormat>
  <Paragraphs>185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Презентация PowerPoint</vt:lpstr>
      <vt:lpstr>Значение и особенности массовой работы</vt:lpstr>
      <vt:lpstr>Презентация PowerPoint</vt:lpstr>
      <vt:lpstr>Формы мероприятий, методика подготовки</vt:lpstr>
      <vt:lpstr>Презентация PowerPoint</vt:lpstr>
      <vt:lpstr>Презентация PowerPoint</vt:lpstr>
      <vt:lpstr>Презентация PowerPoint</vt:lpstr>
      <vt:lpstr>Презентация PowerPoint</vt:lpstr>
      <vt:lpstr>Громкие чтения:</vt:lpstr>
      <vt:lpstr>Презентация PowerPoint</vt:lpstr>
      <vt:lpstr>Буккроссинг -англ.  bookcrossing, иногда  «книговорот») — хобби и общественное движение, действующее по принципу социальных сетей и близкое к флешмобу (Дословно с английского (flashmob: флэшмоб переводится как «вспышка толпы» или «мгновеннаятолпа»). </vt:lpstr>
      <vt:lpstr>Условия для эффективной массовой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учреждение культуры Централизованная библиотечная система Центральная городская библиотека им. Ф.Энгельса Методический отдел</dc:title>
  <dc:creator>пользователь</dc:creator>
  <cp:lastModifiedBy>Polina</cp:lastModifiedBy>
  <cp:revision>55</cp:revision>
  <dcterms:created xsi:type="dcterms:W3CDTF">2011-02-10T11:21:07Z</dcterms:created>
  <dcterms:modified xsi:type="dcterms:W3CDTF">2013-05-17T05:52:36Z</dcterms:modified>
</cp:coreProperties>
</file>